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4"/>
  </p:sldMasterIdLst>
  <p:notesMasterIdLst>
    <p:notesMasterId r:id="rId31"/>
  </p:notesMasterIdLst>
  <p:handoutMasterIdLst>
    <p:handoutMasterId r:id="rId32"/>
  </p:handoutMasterIdLst>
  <p:sldIdLst>
    <p:sldId id="256" r:id="rId5"/>
    <p:sldId id="401" r:id="rId6"/>
    <p:sldId id="402" r:id="rId7"/>
    <p:sldId id="396" r:id="rId8"/>
    <p:sldId id="320" r:id="rId9"/>
    <p:sldId id="397" r:id="rId10"/>
    <p:sldId id="398" r:id="rId11"/>
    <p:sldId id="399" r:id="rId12"/>
    <p:sldId id="403" r:id="rId13"/>
    <p:sldId id="420" r:id="rId14"/>
    <p:sldId id="421" r:id="rId15"/>
    <p:sldId id="422" r:id="rId16"/>
    <p:sldId id="423" r:id="rId17"/>
    <p:sldId id="424" r:id="rId18"/>
    <p:sldId id="416" r:id="rId19"/>
    <p:sldId id="408" r:id="rId20"/>
    <p:sldId id="418" r:id="rId21"/>
    <p:sldId id="417" r:id="rId22"/>
    <p:sldId id="400" r:id="rId23"/>
    <p:sldId id="322" r:id="rId24"/>
    <p:sldId id="404" r:id="rId25"/>
    <p:sldId id="405" r:id="rId26"/>
    <p:sldId id="406" r:id="rId27"/>
    <p:sldId id="407" r:id="rId28"/>
    <p:sldId id="425" r:id="rId29"/>
    <p:sldId id="288" r:id="rId3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anluca Di Domenica" initials="GDD" lastIdx="1" clrIdx="0">
    <p:extLst>
      <p:ext uri="{19B8F6BF-5375-455C-9EA6-DF929625EA0E}">
        <p15:presenceInfo xmlns:p15="http://schemas.microsoft.com/office/powerpoint/2012/main" userId="S::gianluca.didomenica@aesys.tech::7ae0d648-be0f-414a-801b-fff9535502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567B6"/>
    <a:srgbClr val="E20311"/>
    <a:srgbClr val="0790D6"/>
    <a:srgbClr val="4472C4"/>
    <a:srgbClr val="E10812"/>
    <a:srgbClr val="FACABC"/>
    <a:srgbClr val="0118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Stile medio 3 - 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Stile medio 4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ile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6298"/>
  </p:normalViewPr>
  <p:slideViewPr>
    <p:cSldViewPr snapToGrid="0" snapToObjects="1">
      <p:cViewPr varScale="1">
        <p:scale>
          <a:sx n="79" d="100"/>
          <a:sy n="79" d="100"/>
        </p:scale>
        <p:origin x="840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96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17" d="100"/>
          <a:sy n="117" d="100"/>
        </p:scale>
        <p:origin x="446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2626F8E-27B2-554E-AE98-84AD4A835E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B9E519D-BA9F-1D41-A6CA-AC070A8D8C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791233-DD86-FB46-BACD-C40701FACB6B}" type="datetimeFigureOut">
              <a:rPr lang="it-IT" smtClean="0"/>
              <a:t>17/11/2022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97B4B65-99DE-C147-AEC7-CACA879577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B474C87-A405-0343-B7D3-A418BC8420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F4A28-8FA5-A94A-8A32-AAC2E97AE44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14897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A30C9-4AE3-BA45-866C-CE70A28FBE3D}" type="datetimeFigureOut">
              <a:rPr lang="it-IT" smtClean="0"/>
              <a:t>17/11/2022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26CEC-D848-B04E-8275-052133D4B7E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9640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6245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3859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2553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22791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ertin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E116501-2B67-B84A-8951-927F1C3CEA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t>‹#›</a:t>
            </a:fld>
            <a:endParaRPr lang="it-IT"/>
          </a:p>
        </p:txBody>
      </p:sp>
      <p:sp>
        <p:nvSpPr>
          <p:cNvPr id="9" name="Segnaposto testo 6">
            <a:extLst>
              <a:ext uri="{FF2B5EF4-FFF2-40B4-BE49-F238E27FC236}">
                <a16:creationId xmlns:a16="http://schemas.microsoft.com/office/drawing/2014/main" id="{46065D38-29CD-1C4C-B537-4B03E8CD1B7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74752" y="3112559"/>
            <a:ext cx="6034247" cy="494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800" b="0" i="0">
                <a:solidFill>
                  <a:schemeClr val="tx2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it-IT" dirty="0"/>
              <a:t>2020 / 2021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F520B5AB-1A54-E64D-85C2-562E024D0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6426" y="1339348"/>
            <a:ext cx="7196400" cy="1395306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65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 blu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60466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7132" y="1258448"/>
            <a:ext cx="9143468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145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650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74752" y="403868"/>
            <a:ext cx="7200000" cy="17999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3620748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1DC0F175-AC4C-B84C-9DBF-E4EC6BA7B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74752" y="403868"/>
            <a:ext cx="7200000" cy="17999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</a:p>
        </p:txBody>
      </p:sp>
    </p:spTree>
    <p:extLst>
      <p:ext uri="{BB962C8B-B14F-4D97-AF65-F5344CB8AC3E}">
        <p14:creationId xmlns:p14="http://schemas.microsoft.com/office/powerpoint/2010/main" val="3790435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2 Colon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7667" y="403868"/>
            <a:ext cx="6860517" cy="179999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40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658863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2 Co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7667" y="403868"/>
            <a:ext cx="6860517" cy="179999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40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sotto titolo</a:t>
            </a:r>
            <a:br>
              <a:rPr lang="it-IT" dirty="0"/>
            </a:br>
            <a:br>
              <a:rPr lang="it-IT" dirty="0"/>
            </a:br>
            <a:br>
              <a:rPr lang="it-IT" dirty="0"/>
            </a:br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458837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anco Logo top DX con Abstract Motiv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90BD6E06-7C0D-7E47-AE1C-E865B4E81068}"/>
              </a:ext>
            </a:extLst>
          </p:cNvPr>
          <p:cNvSpPr/>
          <p:nvPr userDrawn="1"/>
        </p:nvSpPr>
        <p:spPr>
          <a:xfrm>
            <a:off x="6862425" y="4893900"/>
            <a:ext cx="4752925" cy="53926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6AD1280D-CA2F-944E-83B2-AE040C989305}"/>
              </a:ext>
            </a:extLst>
          </p:cNvPr>
          <p:cNvSpPr/>
          <p:nvPr userDrawn="1"/>
        </p:nvSpPr>
        <p:spPr>
          <a:xfrm>
            <a:off x="10101961" y="3284856"/>
            <a:ext cx="1512000" cy="5392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Titolo 1">
            <a:extLst>
              <a:ext uri="{FF2B5EF4-FFF2-40B4-BE49-F238E27FC236}">
                <a16:creationId xmlns:a16="http://schemas.microsoft.com/office/drawing/2014/main" id="{43AEDB0D-415B-D243-843A-DF4BFB98F6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1743" y="562061"/>
            <a:ext cx="7728857" cy="16022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243903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anco Logo top D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24286ABC-4586-FE40-B0A4-48DD399B42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1743" y="562061"/>
            <a:ext cx="7728857" cy="16022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it-IT" dirty="0"/>
              <a:t>TITOLO	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7916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anco Logo bottom S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37DDD06-4D4A-304A-B14A-F988CC988A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1743" y="562061"/>
            <a:ext cx="10164536" cy="1602299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100000"/>
              </a:lnSpc>
              <a:defRPr sz="340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it-IT" dirty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2442219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anco Logo bottom S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3331137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4294A-A585-0A46-94B8-FDF6F4D255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6426" y="1339348"/>
            <a:ext cx="7196400" cy="1395306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65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 capitolo</a:t>
            </a:r>
          </a:p>
        </p:txBody>
      </p:sp>
    </p:spTree>
    <p:extLst>
      <p:ext uri="{BB962C8B-B14F-4D97-AF65-F5344CB8AC3E}">
        <p14:creationId xmlns:p14="http://schemas.microsoft.com/office/powerpoint/2010/main" val="2574311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 _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1897" y="701827"/>
            <a:ext cx="7546569" cy="179999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90000"/>
              </a:lnSpc>
              <a:defRPr sz="3500" b="0" i="0">
                <a:solidFill>
                  <a:srgbClr val="FFFF00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919CB25-8F9D-9A4D-8A31-C1D6FC4221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27889" y="2583808"/>
            <a:ext cx="7546569" cy="318017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tabLst/>
              <a:defRPr sz="18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TESTO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858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oziona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111728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3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145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682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899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848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8BC35B6D-E8A5-014D-881E-308785248F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7132" y="1258448"/>
            <a:ext cx="9143468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25804579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9EFA929-5217-024D-AED5-0B2E58BD7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8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0676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6" r:id="rId2"/>
    <p:sldLayoutId id="2147483701" r:id="rId3"/>
    <p:sldLayoutId id="2147483685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02" r:id="rId12"/>
    <p:sldLayoutId id="2147483694" r:id="rId13"/>
    <p:sldLayoutId id="2147483693" r:id="rId14"/>
    <p:sldLayoutId id="2147483698" r:id="rId15"/>
    <p:sldLayoutId id="2147483696" r:id="rId16"/>
    <p:sldLayoutId id="2147483695" r:id="rId17"/>
    <p:sldLayoutId id="2147483697" r:id="rId18"/>
    <p:sldLayoutId id="2147483710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F1E2AAD7-92FC-534E-ACF2-C581FF7E0BC8}"/>
              </a:ext>
            </a:extLst>
          </p:cNvPr>
          <p:cNvSpPr txBox="1"/>
          <p:nvPr/>
        </p:nvSpPr>
        <p:spPr>
          <a:xfrm>
            <a:off x="1654628" y="3112559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2022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2AE3AB2-CA9D-424A-93AD-C9D22158A5BD}"/>
              </a:ext>
            </a:extLst>
          </p:cNvPr>
          <p:cNvSpPr txBox="1"/>
          <p:nvPr/>
        </p:nvSpPr>
        <p:spPr>
          <a:xfrm>
            <a:off x="1497694" y="1340447"/>
            <a:ext cx="7112906" cy="1651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it-IT" sz="6300" b="1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CORSO JAVA AESYS</a:t>
            </a:r>
            <a:endParaRPr lang="it-IT" sz="6300" b="1" i="0" dirty="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80000"/>
              </a:lnSpc>
            </a:pPr>
            <a:r>
              <a:rPr lang="it-IT" sz="6300" dirty="0">
                <a:solidFill>
                  <a:schemeClr val="accent1">
                    <a:lumMod val="5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Spring Data </a:t>
            </a:r>
            <a:r>
              <a:rPr lang="it-IT" sz="6300" dirty="0" err="1">
                <a:solidFill>
                  <a:schemeClr val="accent1">
                    <a:lumMod val="5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Jpa</a:t>
            </a:r>
            <a:endParaRPr lang="it-IT" sz="6300" dirty="0">
              <a:solidFill>
                <a:schemeClr val="accent1">
                  <a:lumMod val="5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75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Repository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it-IT" sz="22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</a:t>
            </a:r>
            <a:r>
              <a:rPr lang="it-IT" sz="2200" b="1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mplementando una delle interfacce del Repository  il DAO avrà già definito e implementato i metodi CRUD di base</a:t>
            </a: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</a:p>
          <a:p>
            <a:pPr algn="l"/>
            <a:endParaRPr lang="it-IT" sz="2200" b="0" i="0" dirty="0">
              <a:solidFill>
                <a:schemeClr val="bg1"/>
              </a:solidFill>
              <a:effectLst/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algn="l"/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Spring Data JPA supporta anche alcune opzioni che ci vengono in aiuto: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 definire semplicemente </a:t>
            </a:r>
            <a:r>
              <a:rPr lang="it-IT" sz="2200" b="1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un nuovo metodo</a:t>
            </a: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 nell'interfaccia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 fornire la </a:t>
            </a:r>
            <a:r>
              <a:rPr lang="it-IT" sz="2200" b="1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query JPQL</a:t>
            </a: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 effettiva utilizzando l' annotazione </a:t>
            </a:r>
            <a:r>
              <a:rPr lang="it-IT" sz="2200" b="0" i="1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@Query</a:t>
            </a:r>
            <a:endParaRPr lang="it-IT" sz="2200" b="0" i="0" dirty="0">
              <a:solidFill>
                <a:schemeClr val="bg1"/>
              </a:solidFill>
              <a:effectLst/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 utilizzare la specifica più avanzata </a:t>
            </a:r>
            <a:r>
              <a:rPr lang="it-IT" sz="2200" b="1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e il supporto </a:t>
            </a:r>
            <a:r>
              <a:rPr lang="it-IT" sz="2200" b="1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QueryDsl</a:t>
            </a: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 in Spring Data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 definire </a:t>
            </a:r>
            <a:r>
              <a:rPr lang="it-IT" sz="2200" b="1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query personalizzate</a:t>
            </a: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 tramite JPA </a:t>
            </a:r>
            <a:r>
              <a:rPr lang="it-IT" sz="2200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Named</a:t>
            </a: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 Query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10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933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Repository - DSL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it-IT" sz="22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Alla base del funzionamento di Spring Data JPA c’è un DSL che, mediante algoritmi specifici, effettua il </a:t>
            </a:r>
            <a:r>
              <a:rPr lang="it-IT" sz="2200" b="1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parsing</a:t>
            </a:r>
            <a:r>
              <a:rPr lang="it-IT" sz="22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dei nomi dei metodi in base ad una nomenclatura da rispettare</a:t>
            </a:r>
          </a:p>
          <a:p>
            <a:pPr algn="l"/>
            <a:endParaRPr lang="it-IT" sz="2200" b="1" i="0" dirty="0">
              <a:solidFill>
                <a:schemeClr val="bg1"/>
              </a:solidFill>
              <a:effectLst/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algn="l"/>
            <a:r>
              <a:rPr lang="it-IT" sz="22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 metodi delle classi Repository sono composti da un verbo, un soggetto (opzionale), la parola By ed un Predicato.</a:t>
            </a:r>
            <a:endParaRPr lang="it-IT" sz="2200" b="0" i="0" dirty="0">
              <a:solidFill>
                <a:schemeClr val="bg1"/>
              </a:solidFill>
              <a:effectLst/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11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6FAD13-FBC1-5772-AFFF-29BF164B6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872" y="4812635"/>
            <a:ext cx="3810742" cy="1857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BE27B8-F90A-5C4C-2FCB-86CF8104B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717" y="5016110"/>
            <a:ext cx="5320025" cy="141728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19EC3B3-E7D2-1F1D-3465-8E7CC45418EA}"/>
              </a:ext>
            </a:extLst>
          </p:cNvPr>
          <p:cNvCxnSpPr/>
          <p:nvPr/>
        </p:nvCxnSpPr>
        <p:spPr>
          <a:xfrm flipH="1">
            <a:off x="10719043" y="4256991"/>
            <a:ext cx="396699" cy="599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22ED656-72C0-FEC9-5F56-0748DFB4E8B0}"/>
              </a:ext>
            </a:extLst>
          </p:cNvPr>
          <p:cNvSpPr txBox="1"/>
          <p:nvPr/>
        </p:nvSpPr>
        <p:spPr>
          <a:xfrm>
            <a:off x="10838262" y="3887659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Join</a:t>
            </a:r>
          </a:p>
        </p:txBody>
      </p:sp>
    </p:spTree>
    <p:extLst>
      <p:ext uri="{BB962C8B-B14F-4D97-AF65-F5344CB8AC3E}">
        <p14:creationId xmlns:p14="http://schemas.microsoft.com/office/powerpoint/2010/main" val="4192508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Repository – DSL Keyword Operator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12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C5FFF4-841A-EEFD-FA82-A16E6B0AC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11" y="3213417"/>
            <a:ext cx="5630622" cy="27344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74E9FC-6A21-E048-F95A-F6EFEBD18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266" y="3897166"/>
            <a:ext cx="5646710" cy="135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484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Repository – DSL Keyword Operator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13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5C8613-8AC0-7464-2307-C0CBA97F1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403" y="2478498"/>
            <a:ext cx="3237262" cy="41609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302AF6-9611-AE6D-8726-9FA108A55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700" y="2542184"/>
            <a:ext cx="4048865" cy="403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74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Repository – Custom Query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14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E5C4A9-4B79-5FD0-1071-356F32F76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6130" y="2431978"/>
            <a:ext cx="7778974" cy="8489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ACA21E-2A25-DD31-654A-A8379CA50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3749" y="5393062"/>
            <a:ext cx="6268309" cy="12468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BE3E53-3F8E-C3B3-E464-C0AB1A00CB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6634" y="3940892"/>
            <a:ext cx="9031448" cy="85862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38D2635-A678-C20F-C18A-76B1EDAB53BE}"/>
              </a:ext>
            </a:extLst>
          </p:cNvPr>
          <p:cNvCxnSpPr>
            <a:cxnSpLocks/>
          </p:cNvCxnSpPr>
          <p:nvPr/>
        </p:nvCxnSpPr>
        <p:spPr>
          <a:xfrm flipV="1">
            <a:off x="2200685" y="2801718"/>
            <a:ext cx="726270" cy="166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EC5619-56B5-6654-0B1D-CC521C0E250F}"/>
              </a:ext>
            </a:extLst>
          </p:cNvPr>
          <p:cNvCxnSpPr>
            <a:cxnSpLocks/>
          </p:cNvCxnSpPr>
          <p:nvPr/>
        </p:nvCxnSpPr>
        <p:spPr>
          <a:xfrm flipV="1">
            <a:off x="1837550" y="4339985"/>
            <a:ext cx="726270" cy="166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6F235B-CEC9-AA68-7419-3BE90450A679}"/>
              </a:ext>
            </a:extLst>
          </p:cNvPr>
          <p:cNvCxnSpPr>
            <a:cxnSpLocks/>
          </p:cNvCxnSpPr>
          <p:nvPr/>
        </p:nvCxnSpPr>
        <p:spPr>
          <a:xfrm flipV="1">
            <a:off x="3022478" y="6112005"/>
            <a:ext cx="726270" cy="166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1EEE3E-9C6C-74FB-B3A0-FA995FC9C7FF}"/>
              </a:ext>
            </a:extLst>
          </p:cNvPr>
          <p:cNvSpPr txBox="1"/>
          <p:nvPr/>
        </p:nvSpPr>
        <p:spPr>
          <a:xfrm>
            <a:off x="496511" y="2705107"/>
            <a:ext cx="1724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Custom Query</a:t>
            </a:r>
          </a:p>
          <a:p>
            <a:r>
              <a:rPr lang="it-IT" dirty="0">
                <a:solidFill>
                  <a:schemeClr val="bg1"/>
                </a:solidFill>
              </a:rPr>
              <a:t>(parametrizzata)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3421E1-A3CB-243E-8B28-7D45E8152CAD}"/>
              </a:ext>
            </a:extLst>
          </p:cNvPr>
          <p:cNvSpPr txBox="1"/>
          <p:nvPr/>
        </p:nvSpPr>
        <p:spPr>
          <a:xfrm>
            <a:off x="221581" y="4370204"/>
            <a:ext cx="17071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Custom Query</a:t>
            </a:r>
          </a:p>
          <a:p>
            <a:r>
              <a:rPr lang="it-IT" dirty="0">
                <a:solidFill>
                  <a:schemeClr val="bg1"/>
                </a:solidFill>
              </a:rPr>
              <a:t>(parametrizzata </a:t>
            </a:r>
          </a:p>
          <a:p>
            <a:r>
              <a:rPr lang="it-IT" dirty="0">
                <a:solidFill>
                  <a:schemeClr val="bg1"/>
                </a:solidFill>
              </a:rPr>
              <a:t>tramite ordine)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BBB4E0-A691-1558-27BF-D96BB1A201B8}"/>
              </a:ext>
            </a:extLst>
          </p:cNvPr>
          <p:cNvSpPr txBox="1"/>
          <p:nvPr/>
        </p:nvSpPr>
        <p:spPr>
          <a:xfrm>
            <a:off x="1479568" y="5993616"/>
            <a:ext cx="1529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Custom Query</a:t>
            </a:r>
          </a:p>
          <a:p>
            <a:r>
              <a:rPr lang="it-IT" dirty="0">
                <a:solidFill>
                  <a:schemeClr val="bg1"/>
                </a:solidFill>
              </a:rPr>
              <a:t>(nativa)</a:t>
            </a:r>
          </a:p>
        </p:txBody>
      </p:sp>
    </p:spTree>
    <p:extLst>
      <p:ext uri="{BB962C8B-B14F-4D97-AF65-F5344CB8AC3E}">
        <p14:creationId xmlns:p14="http://schemas.microsoft.com/office/powerpoint/2010/main" val="4170692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3807" y="501649"/>
            <a:ext cx="7600945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Contesto Transazionale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826954" y="2211014"/>
            <a:ext cx="10538092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Spring Framework offre un meccanismo programmatico alla gestione del contesto transazionale, mediante l’annotazione: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it-IT" sz="24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@Transactional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 assenza di un Service Layer, l’annotazione va aggiunta alle classi Repository.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 presenza di un Service Layer, l’annotazione va aggiunta SOLO sulle classi Service.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Ogni </a:t>
            </a:r>
            <a:r>
              <a:rPr lang="it-IT" sz="24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Runtime </a:t>
            </a:r>
            <a:r>
              <a:rPr lang="it-IT" sz="2400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Exception</a:t>
            </a:r>
            <a:r>
              <a:rPr lang="it-IT" sz="24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causa un </a:t>
            </a:r>
            <a:r>
              <a:rPr lang="it-IT" sz="2400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rollback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a differenza di una </a:t>
            </a:r>
            <a:r>
              <a:rPr lang="it-IT" sz="2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checked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Exception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Viene semplificato il catch delle eccezioni, Spring effettua il </a:t>
            </a:r>
            <a:r>
              <a:rPr lang="it-IT" sz="2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wrap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delle eccezioni native (es. </a:t>
            </a:r>
            <a:r>
              <a:rPr lang="it-IT" sz="2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SQLException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) in </a:t>
            </a:r>
            <a:r>
              <a:rPr lang="it-IT" sz="2400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DataAccessException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15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736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3807" y="501649"/>
            <a:ext cx="7600945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Contesto Transazionale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16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185227-7227-4AE4-0EBD-00DAA835D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656" y="3464909"/>
            <a:ext cx="7471246" cy="31285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41DEF9-2D2F-5C4E-F9CD-7A1B249C3A4C}"/>
              </a:ext>
            </a:extLst>
          </p:cNvPr>
          <p:cNvSpPr txBox="1"/>
          <p:nvPr/>
        </p:nvSpPr>
        <p:spPr>
          <a:xfrm>
            <a:off x="3716975" y="2521627"/>
            <a:ext cx="4070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Attributi dell’annotazione @Transactional</a:t>
            </a:r>
          </a:p>
        </p:txBody>
      </p:sp>
    </p:spTree>
    <p:extLst>
      <p:ext uri="{BB962C8B-B14F-4D97-AF65-F5344CB8AC3E}">
        <p14:creationId xmlns:p14="http://schemas.microsoft.com/office/powerpoint/2010/main" val="2081059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3807" y="501649"/>
            <a:ext cx="7600945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Contesto Transazionale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17</a:t>
            </a:fld>
            <a:endParaRPr lang="it-IT" sz="1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41DEF9-2D2F-5C4E-F9CD-7A1B249C3A4C}"/>
              </a:ext>
            </a:extLst>
          </p:cNvPr>
          <p:cNvSpPr txBox="1"/>
          <p:nvPr/>
        </p:nvSpPr>
        <p:spPr>
          <a:xfrm>
            <a:off x="3887605" y="2521627"/>
            <a:ext cx="3408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Valori dell’attributo PROPAGATION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D99EE2-9384-080B-E2A2-00671E99A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494" y="3107350"/>
            <a:ext cx="576756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903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3807" y="501649"/>
            <a:ext cx="7600945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Contesto Transazionale (Esempio)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18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FBFFC9-E919-3F0E-4122-32C9B770C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362" y="4597828"/>
            <a:ext cx="8521275" cy="1319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0182E8-7332-F08A-0DD1-545670964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818" y="2807031"/>
            <a:ext cx="8862362" cy="124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12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636759"/>
            <a:ext cx="7200000" cy="120238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Implementazione Spring Data Jpa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19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318DB15-6A6D-46F2-B873-CCA243621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089" y="2460396"/>
            <a:ext cx="8565822" cy="389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30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4BC57-854A-5941-9DE5-22FB24D12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454" y="976729"/>
            <a:ext cx="7574625" cy="849164"/>
          </a:xfrm>
        </p:spPr>
        <p:txBody>
          <a:bodyPr/>
          <a:lstStyle/>
          <a:p>
            <a:r>
              <a:rPr lang="it-IT" b="1" dirty="0"/>
              <a:t>Programma del corso</a:t>
            </a:r>
            <a:endParaRPr lang="it-IT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117F254-006D-F14D-A24C-E42550DEA096}"/>
              </a:ext>
            </a:extLst>
          </p:cNvPr>
          <p:cNvSpPr txBox="1"/>
          <p:nvPr/>
        </p:nvSpPr>
        <p:spPr>
          <a:xfrm>
            <a:off x="349526" y="3475302"/>
            <a:ext cx="4727736" cy="3723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Spring Data Jpa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Repository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Implementazione Spring Data </a:t>
            </a:r>
            <a:r>
              <a:rPr lang="it-IT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Jpa</a:t>
            </a: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Contesto Transazionale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Creazione Progetto con Repository </a:t>
            </a:r>
          </a:p>
          <a:p>
            <a:pPr>
              <a:lnSpc>
                <a:spcPct val="120000"/>
              </a:lnSpc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    (Spring Data JPA)</a:t>
            </a:r>
          </a:p>
          <a:p>
            <a:pPr>
              <a:lnSpc>
                <a:spcPct val="120000"/>
              </a:lnSpc>
            </a:pP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ct val="120000"/>
              </a:lnSpc>
            </a:pP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ct val="120000"/>
              </a:lnSpc>
            </a:pP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ct val="120000"/>
              </a:lnSpc>
            </a:pP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ct val="120000"/>
              </a:lnSpc>
            </a:pP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927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Creazione Progetto con Repository </a:t>
            </a:r>
            <a:b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(Spring Data JPA)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Tornando al problema inziale….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20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9E42CBA-DADC-47E8-9C8D-81F8A61B4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444" y="2844571"/>
            <a:ext cx="9420225" cy="387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787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Creazione Progetto con Repository </a:t>
            </a:r>
            <a:b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(Spring Data JPA)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To do: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1 - Definire le tabelle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2 - Creare una spring boot application 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strike="sngStrike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3 – Get lista di employee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strike="sngStrike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4 – Get singolo employee by ID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strike="sngStrike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5 – Aggiungere un nuovo employee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strike="sngStrike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6 – Aggiornare un employee esistente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strike="sngStrike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7 – Cancellare un employee esistente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3 - Estendere l’interfaccia JpaRepository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4 - Integrare la repository nell’app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21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701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Creazione Progetto con Repository </a:t>
            </a:r>
            <a:b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(Spring Data JPA)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3 – Estendere JpaRepository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22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5CE1743-0D09-43D9-B773-1269BF752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083" y="2967310"/>
            <a:ext cx="9248775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009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Creazione Progetto con Repository </a:t>
            </a:r>
            <a:b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(Spring Data JPA)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4 – Integrazione in app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23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DE5A032-80BC-4427-AAFD-D1741CFFE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654" y="2947197"/>
            <a:ext cx="947737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369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Creazione Progetto con Repository </a:t>
            </a:r>
            <a:b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(Spring Data JPA)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Differenza tra JPA puro e Spring Data Jpa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24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A2B5ED4-F6A5-4EA6-BCCD-0543277C7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727" y="2933700"/>
            <a:ext cx="954405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30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B9EE14-3A63-2941-A88A-EF5D7927B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753" y="1029878"/>
            <a:ext cx="7925480" cy="648729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ESERCIZIO</a:t>
            </a:r>
            <a:endParaRPr lang="it-IT" dirty="0">
              <a:solidFill>
                <a:schemeClr val="accent1">
                  <a:lumMod val="5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3B792E-6A85-DF4A-8C8B-8E7A134D03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accent1">
                    <a:lumMod val="50000"/>
                  </a:schemeClr>
                </a:solidFill>
              </a:rPr>
              <a:pPr/>
              <a:t>25</a:t>
            </a:fld>
            <a:endParaRPr lang="it-IT"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38F5AEA-7428-DB42-B97D-F91CA31B2FFB}"/>
              </a:ext>
            </a:extLst>
          </p:cNvPr>
          <p:cNvSpPr txBox="1"/>
          <p:nvPr/>
        </p:nvSpPr>
        <p:spPr>
          <a:xfrm>
            <a:off x="4006953" y="361353"/>
            <a:ext cx="3299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spc="50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AGENDA</a:t>
            </a:r>
            <a:r>
              <a:rPr lang="it-IT" sz="1400" spc="50" dirty="0">
                <a:solidFill>
                  <a:schemeClr val="accent1">
                    <a:lumMod val="5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&gt; ESERCIZIO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3477DC1-F4E5-964B-8FB9-4EDAE3CEDD4A}"/>
              </a:ext>
            </a:extLst>
          </p:cNvPr>
          <p:cNvSpPr txBox="1">
            <a:spLocks/>
          </p:cNvSpPr>
          <p:nvPr/>
        </p:nvSpPr>
        <p:spPr>
          <a:xfrm>
            <a:off x="1123677" y="2098766"/>
            <a:ext cx="4972323" cy="3805645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i="0" kern="12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pPr marL="171450" indent="-171450">
              <a:buFontTx/>
              <a:buChar char="-"/>
            </a:pPr>
            <a:endParaRPr lang="en-US" sz="1050" dirty="0"/>
          </a:p>
          <a:p>
            <a:pPr marL="171450" indent="-171450">
              <a:buFontTx/>
              <a:buChar char="-"/>
            </a:pPr>
            <a:endParaRPr lang="en-US" sz="1050" dirty="0"/>
          </a:p>
          <a:p>
            <a:pPr marL="171450" indent="-171450">
              <a:buFontTx/>
              <a:buChar char="-"/>
            </a:pPr>
            <a:endParaRPr lang="en-US" sz="1050" dirty="0"/>
          </a:p>
          <a:p>
            <a:endParaRPr lang="en-US" sz="18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endParaRPr lang="en-US" sz="1050" dirty="0"/>
          </a:p>
          <a:p>
            <a:endParaRPr lang="it-IT" sz="18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654566-CF2F-20A8-5F88-EF6D46937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407" y="1258448"/>
            <a:ext cx="619125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7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3106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636759"/>
            <a:ext cx="7200000" cy="120238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Spring Data Jpa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Il problema: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Abbiamo visto come creare il Dao per Employee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Cosa succede se dobbiamo creare il Dao per un’altra entity?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Dobbiamo ripetere tutto in codice?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C53507E7-FD29-416A-A3F0-C7F97B5F2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767" y="3924886"/>
            <a:ext cx="9258300" cy="279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93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636759"/>
            <a:ext cx="7200000" cy="120238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Spring data JPA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Spring Data JPA è un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add-on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per JPA.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È parte di una famiglia più grande di tecnologie: Spring Data (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Redis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Mongo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Neo4J, LDAP …)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Esso fornisce una completa astrazione sul Data Access Layer (sostituisce l’implementazione manuale).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Il concetto fondamentale di Spring Data JPA è la </a:t>
            </a:r>
            <a:r>
              <a:rPr lang="it-IT" sz="22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JPA Repository</a:t>
            </a:r>
            <a:r>
              <a:rPr lang="it-IT" sz="22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4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442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636759"/>
            <a:ext cx="7200000" cy="120238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Spring data JPA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5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C01CDF3-0AFB-4FE8-BC1F-89C5499BE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654" y="2460396"/>
            <a:ext cx="8531257" cy="389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59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636759"/>
            <a:ext cx="7200000" cy="120238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Repository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73904" y="2766654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Il progetto Spring Data consente ai programmatori di lavorare con gli archivi di dati utilizzando un'interfaccia coerente che utilizza un'astrazione denominata Repository 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Spring Data fornisce un'interfaccia Java centrale denominata </a:t>
            </a:r>
            <a:r>
              <a:rPr lang="it-IT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Repository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che i Repository secondari possono estendere per fornire funzionalità specifiche per gli archivi di dati.</a:t>
            </a:r>
            <a:endParaRPr lang="it-IT" sz="22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6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879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636759"/>
            <a:ext cx="7200000" cy="120238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Repository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655100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Spring Data fornisce anche due interfacce principali: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CrudRepository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che definisce il contratto per le funzionalità di base CRUD ( creazione , lettura , aggiornamento ed eliminazione ); 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PagingAndSortingRepository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che estende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CrudRepository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definendo un contratto per la paginazione e l'ordinamento.</a:t>
            </a:r>
            <a:endParaRPr lang="it-IT" sz="22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7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699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636759"/>
            <a:ext cx="7200000" cy="120238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Repository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Queste tre interfacce principali ( Repository , CrudRepository e PagingAndSortingRepository ) assicurano che: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 programmatori di applicazioni possono accedere agli archivi di dati (come database relazionali, database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NoSQL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basati su documenti, database di grafici, ecc.) in modo coerente.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È facile cambiare lo storage sottostante senza dover cambiare anche il modo in cui l'applicazione interagisce con l'archivio dati.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Implementazioni specifiche possono fornire funzionalità specifiche per gli archivi di dati. </a:t>
            </a:r>
            <a:endParaRPr lang="it-IT" sz="22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8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321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636759"/>
            <a:ext cx="7200000" cy="120238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Repository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9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F571A37-E451-49E4-BDD7-F427B87E1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271" y="2122373"/>
            <a:ext cx="921067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54920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bad4896-2def-4604-9da4-c1d4525a7924">
      <Terms xmlns="http://schemas.microsoft.com/office/infopath/2007/PartnerControls"/>
    </lcf76f155ced4ddcb4097134ff3c332f>
    <TaxCatchAll xmlns="c5316cef-c0e8-42f8-bc15-7c6140f3a7e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C79D94375AF1E41B099838D2C5F2419" ma:contentTypeVersion="11" ma:contentTypeDescription="Creare un nuovo documento." ma:contentTypeScope="" ma:versionID="d4d5f8bd3c9c39398609d21980069022">
  <xsd:schema xmlns:xsd="http://www.w3.org/2001/XMLSchema" xmlns:xs="http://www.w3.org/2001/XMLSchema" xmlns:p="http://schemas.microsoft.com/office/2006/metadata/properties" xmlns:ns2="c5316cef-c0e8-42f8-bc15-7c6140f3a7e2" xmlns:ns3="bbad4896-2def-4604-9da4-c1d4525a7924" targetNamespace="http://schemas.microsoft.com/office/2006/metadata/properties" ma:root="true" ma:fieldsID="14283889e0b7fbad83fb23e142003231" ns2:_="" ns3:_="">
    <xsd:import namespace="c5316cef-c0e8-42f8-bc15-7c6140f3a7e2"/>
    <xsd:import namespace="bbad4896-2def-4604-9da4-c1d4525a792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316cef-c0e8-42f8-bc15-7c6140f3a7e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TaxCatchAll" ma:index="17" nillable="true" ma:displayName="Taxonomy Catch All Column" ma:hidden="true" ma:list="{869480e2-010d-42bb-8d3b-cfd9787378af}" ma:internalName="TaxCatchAll" ma:showField="CatchAllData" ma:web="c5316cef-c0e8-42f8-bc15-7c6140f3a7e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ad4896-2def-4604-9da4-c1d4525a79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Tag immagine" ma:readOnly="false" ma:fieldId="{5cf76f15-5ced-4ddc-b409-7134ff3c332f}" ma:taxonomyMulti="true" ma:sspId="2a78b776-d562-4d26-876b-ba81ccdab26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0A8298-568D-4441-B21D-903AF5D0DAF1}">
  <ds:schemaRefs>
    <ds:schemaRef ds:uri="http://schemas.microsoft.com/office/2006/metadata/properties"/>
    <ds:schemaRef ds:uri="http://schemas.microsoft.com/office/infopath/2007/PartnerControls"/>
    <ds:schemaRef ds:uri="bbad4896-2def-4604-9da4-c1d4525a7924"/>
    <ds:schemaRef ds:uri="c5316cef-c0e8-42f8-bc15-7c6140f3a7e2"/>
  </ds:schemaRefs>
</ds:datastoreItem>
</file>

<file path=customXml/itemProps2.xml><?xml version="1.0" encoding="utf-8"?>
<ds:datastoreItem xmlns:ds="http://schemas.openxmlformats.org/officeDocument/2006/customXml" ds:itemID="{B523FF19-254D-4886-98E5-F243B47E62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D434A0-0853-432E-AE22-BD5C8F6486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5316cef-c0e8-42f8-bc15-7c6140f3a7e2"/>
    <ds:schemaRef ds:uri="bbad4896-2def-4604-9da4-c1d4525a79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8954</TotalTime>
  <Words>724</Words>
  <Application>Microsoft Office PowerPoint</Application>
  <PresentationFormat>Widescreen</PresentationFormat>
  <Paragraphs>149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Roboto Condensed</vt:lpstr>
      <vt:lpstr>Roboto Condensed Light</vt:lpstr>
      <vt:lpstr>Roboto Light</vt:lpstr>
      <vt:lpstr>MASTER</vt:lpstr>
      <vt:lpstr>PowerPoint Presentation</vt:lpstr>
      <vt:lpstr>Programma del corso</vt:lpstr>
      <vt:lpstr>Spring Data Jpa</vt:lpstr>
      <vt:lpstr>Spring data JPA</vt:lpstr>
      <vt:lpstr>Spring data JPA</vt:lpstr>
      <vt:lpstr>Repository</vt:lpstr>
      <vt:lpstr>Repository</vt:lpstr>
      <vt:lpstr>Repository</vt:lpstr>
      <vt:lpstr>Repository</vt:lpstr>
      <vt:lpstr>Repository</vt:lpstr>
      <vt:lpstr>Repository - DSL</vt:lpstr>
      <vt:lpstr>Repository – DSL Keyword Operator</vt:lpstr>
      <vt:lpstr>Repository – DSL Keyword Operator</vt:lpstr>
      <vt:lpstr>Repository – Custom Query</vt:lpstr>
      <vt:lpstr>Contesto Transazionale</vt:lpstr>
      <vt:lpstr>Contesto Transazionale</vt:lpstr>
      <vt:lpstr>Contesto Transazionale</vt:lpstr>
      <vt:lpstr>Contesto Transazionale (Esempio)</vt:lpstr>
      <vt:lpstr>Implementazione Spring Data Jpa</vt:lpstr>
      <vt:lpstr>Creazione Progetto con Repository  (Spring Data JPA)</vt:lpstr>
      <vt:lpstr>Creazione Progetto con Repository  (Spring Data JPA)</vt:lpstr>
      <vt:lpstr>Creazione Progetto con Repository  (Spring Data JPA)</vt:lpstr>
      <vt:lpstr>Creazione Progetto con Repository  (Spring Data JPA)</vt:lpstr>
      <vt:lpstr>Creazione Progetto con Repository  (Spring Data JPA)</vt:lpstr>
      <vt:lpstr>ESERCIZIO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Gianluca Di Domenica</dc:creator>
  <cp:lastModifiedBy>Enrico Monte</cp:lastModifiedBy>
  <cp:revision>223</cp:revision>
  <dcterms:created xsi:type="dcterms:W3CDTF">2020-11-04T11:19:57Z</dcterms:created>
  <dcterms:modified xsi:type="dcterms:W3CDTF">2022-11-17T22:12:31Z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0x010100DC79D94375AF1E41B099838D2C5F2419</vt:lpwstr>
  </property>
</Properties>
</file>